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7" r:id="rId4"/>
    <p:sldId id="268" r:id="rId5"/>
    <p:sldId id="258" r:id="rId6"/>
    <p:sldId id="261" r:id="rId7"/>
    <p:sldId id="266" r:id="rId8"/>
    <p:sldId id="269" r:id="rId9"/>
    <p:sldId id="271" r:id="rId10"/>
    <p:sldId id="272" r:id="rId11"/>
    <p:sldId id="270" r:id="rId12"/>
    <p:sldId id="262" r:id="rId13"/>
    <p:sldId id="263" r:id="rId14"/>
    <p:sldId id="264" r:id="rId15"/>
    <p:sldId id="274" r:id="rId16"/>
    <p:sldId id="275" r:id="rId17"/>
    <p:sldId id="276" r:id="rId18"/>
    <p:sldId id="265" r:id="rId19"/>
  </p:sldIdLst>
  <p:sldSz cx="12192000" cy="6858000"/>
  <p:notesSz cx="6797675" cy="9926638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89" autoAdjust="0"/>
  </p:normalViewPr>
  <p:slideViewPr>
    <p:cSldViewPr snapToGrid="0">
      <p:cViewPr varScale="1">
        <p:scale>
          <a:sx n="120" d="100"/>
          <a:sy n="120" d="100"/>
        </p:scale>
        <p:origin x="23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3" d="100"/>
          <a:sy n="93" d="100"/>
        </p:scale>
        <p:origin x="370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pPr rtl="0"/>
            <a:fld id="{8EF9D119-8AFA-434B-A238-A6A442F9D76B}" type="datetime1">
              <a:rPr lang="it-IT" smtClean="0"/>
              <a:t>25/02/2025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6120F540-0BDB-461F-9E1A-3840417E8510}" type="datetime1">
              <a:rPr lang="it-IT" smtClean="0"/>
              <a:pPr/>
              <a:t>25/02/2025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A1D7B6F-E65C-42E7-86A5-0A01C6C9522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7398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20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753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57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886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BF341-05B8-3321-EFDE-F4927C00B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D153373-6414-4F7F-E247-CF6BEF13E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EA5381D-235C-DE35-1070-6DB779661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9EBFB6-ABAF-E12A-5C22-4E2C72D93A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66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noProof="0" smtClean="0"/>
              <a:t>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47931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020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1784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930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Elemento grafico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igura a mano libera: Forma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0" name="Figura a mano libera: Forma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7" name="Figura a mano libera: Forma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9" name="Figura a mano libera: Forma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ottotitolo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SCHEMA</a:t>
            </a:r>
          </a:p>
        </p:txBody>
      </p:sp>
      <p:sp>
        <p:nvSpPr>
          <p:cNvPr id="42" name="Segnaposto immagine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Presentazione</a:t>
            </a:r>
            <a:br>
              <a:rPr lang="it-IT" noProof="0"/>
            </a:br>
            <a:r>
              <a:rPr lang="it-IT" noProof="0"/>
              <a:t>Titolo</a:t>
            </a:r>
          </a:p>
        </p:txBody>
      </p:sp>
      <p:sp>
        <p:nvSpPr>
          <p:cNvPr id="45" name="Segnaposto testo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MESE</a:t>
            </a:r>
            <a:br>
              <a:rPr lang="it-IT" noProof="0"/>
            </a:br>
            <a:r>
              <a:rPr lang="it-IT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Elemento grafico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Grazie!</a:t>
            </a:r>
          </a:p>
        </p:txBody>
      </p:sp>
      <p:grpSp>
        <p:nvGrpSpPr>
          <p:cNvPr id="23" name="Elemento grafico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0" name="Segnaposto immagine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5" name="Segnaposto testo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Elemento grafico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igura a mano libera: Forma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0" name="Figura a mano libera: Forma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7" name="Figura a mano libera: Forma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9" name="Figura a mano libera: Forma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Presentazione</a:t>
            </a:r>
            <a:br>
              <a:rPr lang="it-IT" noProof="0"/>
            </a:br>
            <a:r>
              <a:rPr lang="it-IT" noProof="0"/>
              <a:t>Titolo</a:t>
            </a:r>
          </a:p>
        </p:txBody>
      </p:sp>
      <p:sp>
        <p:nvSpPr>
          <p:cNvPr id="23" name="Sottotitolo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divisore</a:t>
            </a:r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8" name="Segnaposto contenuto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8" name="Segnaposto contenuto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9" name="Segnaposto testo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contenuto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7" name="Segnaposto immagine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441" y="2373246"/>
            <a:ext cx="9303119" cy="211150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della 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Segnaposto immagine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divisore</a:t>
            </a:r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emento grafico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3" name="Segnaposto testo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1</a:t>
            </a:r>
          </a:p>
        </p:txBody>
      </p:sp>
      <p:sp>
        <p:nvSpPr>
          <p:cNvPr id="26" name="Segnaposto testo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3" name="Segnaposto testo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2</a:t>
            </a:r>
          </a:p>
        </p:txBody>
      </p:sp>
      <p:sp>
        <p:nvSpPr>
          <p:cNvPr id="34" name="Segnaposto testo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37" name="Segnaposto testo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3</a:t>
            </a:r>
          </a:p>
        </p:txBody>
      </p:sp>
      <p:sp>
        <p:nvSpPr>
          <p:cNvPr id="38" name="Segnaposto testo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0" name="Segnaposto testo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3" name="Segnaposto testo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5" name="Segnaposto testo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6" name="Segnaposto testo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8" name="Segnaposto testo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9" name="Segnaposto testo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50" name="Segnaposto testo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55" name="Segnaposto immagine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6" name="Segnaposto immagine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7" name="Segnaposto immagine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8" name="Segnaposto immagine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Come usare questo modello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Elemento grafico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0" name="Elemento grafico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1" name="Elemento grafico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Layout testo 1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grpSp>
        <p:nvGrpSpPr>
          <p:cNvPr id="19" name="Elemento grafico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1" name="Figura a mano libera: Forma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4" name="Segnaposto immagine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Elemento grafico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MM.GG.20XX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Elemento grafico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2" name="Elemento grafico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6" name="Titolo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Layout testo 2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MODIFICARE GLI STILI DEL TESTO DELLO SCHEMA</a:t>
            </a:r>
          </a:p>
        </p:txBody>
      </p:sp>
      <p:sp>
        <p:nvSpPr>
          <p:cNvPr id="18" name="Segnaposto testo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20" name="Segnaposto testo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grpSp>
        <p:nvGrpSpPr>
          <p:cNvPr id="22" name="Elemento grafico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igura a mano libera: Forma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7" name="Segnaposto immagine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con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Elemento grafico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Titolo sezione 1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0" name="Elemento grafico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1" name="Elemento grafico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Confronto</a:t>
            </a:r>
          </a:p>
        </p:txBody>
      </p:sp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Titolo sezione 1</a:t>
            </a:r>
          </a:p>
        </p:txBody>
      </p:sp>
      <p:sp>
        <p:nvSpPr>
          <p:cNvPr id="16" name="Segnaposto contenuto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MODIFICARE GLI STILI DEL TESTO DELLO SCHEMA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con grafico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MODIFICARE GLI STILI DEL TESTO DELLO SCHEMA</a:t>
            </a:r>
          </a:p>
        </p:txBody>
      </p:sp>
      <p:sp>
        <p:nvSpPr>
          <p:cNvPr id="23" name="Segnaposto grafico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un grafico</a:t>
            </a:r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con tabella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MODIFICARE GLI STILI DEL TESTO DELLO SCHEMA</a:t>
            </a:r>
          </a:p>
        </p:txBody>
      </p:sp>
      <p:sp>
        <p:nvSpPr>
          <p:cNvPr id="15" name="Segnaposto tabella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una tabella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Elemento grafico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9" name="Elemento grafico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it-IT" noProof="0"/>
              <a:t>MODIFICARE GLI STILI DEL TESTO DELLO SCHEMA</a:t>
            </a:r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5" name="Titolo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Immagine grande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Elemento grafico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3" name="Segnaposto elemento multimediale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file multimediali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it-IT" noProof="0"/>
              <a:t> </a:t>
            </a: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MM.GG.20XX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aazul-brasile.i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it-IT"/>
              <a:t>Scuola </a:t>
            </a:r>
            <a:br>
              <a:rPr lang="it-IT"/>
            </a:br>
            <a:r>
              <a:rPr lang="it-IT"/>
              <a:t>Rosa Azul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it-IT" dirty="0" err="1"/>
              <a:t>Trancoso</a:t>
            </a:r>
            <a:r>
              <a:rPr lang="it-IT" dirty="0"/>
              <a:t>, Bahia - Brasile 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>
            <a:normAutofit fontScale="70000" lnSpcReduction="20000"/>
          </a:bodyPr>
          <a:lstStyle/>
          <a:p>
            <a:pPr rtl="0"/>
            <a:r>
              <a:rPr lang="it-IT" dirty="0"/>
              <a:t>Quaresima di fraternità 2025</a:t>
            </a:r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/>
        </p:blipFill>
        <p:spPr>
          <a:xfrm>
            <a:off x="56120" y="1141362"/>
            <a:ext cx="6256421" cy="5314602"/>
          </a:xfrm>
        </p:spPr>
      </p:pic>
      <p:pic>
        <p:nvPicPr>
          <p:cNvPr id="4" name="Immagine 3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8824F00-B052-84E2-3F9F-3029A7693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368" y="3177"/>
            <a:ext cx="1772307" cy="139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83A8BDC-A28D-546E-82B5-DCBA73DD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10</a:t>
            </a:fld>
            <a:endParaRPr lang="it-IT" noProof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3B48474-3691-3F70-65F1-DF857E219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…continua</a:t>
            </a:r>
          </a:p>
        </p:txBody>
      </p:sp>
      <p:pic>
        <p:nvPicPr>
          <p:cNvPr id="9" name="Immagine 8" descr="Immagine che contiene vestiti, persona, Viso umano, sorriso&#10;&#10;Descrizione generata automaticamente">
            <a:extLst>
              <a:ext uri="{FF2B5EF4-FFF2-40B4-BE49-F238E27FC236}">
                <a16:creationId xmlns:a16="http://schemas.microsoft.com/office/drawing/2014/main" id="{954D3BE2-CB0B-91F9-BDA2-DF02C1B84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182" y="530985"/>
            <a:ext cx="3686483" cy="4915310"/>
          </a:xfrm>
          <a:prstGeom prst="rect">
            <a:avLst/>
          </a:prstGeom>
        </p:spPr>
      </p:pic>
      <p:pic>
        <p:nvPicPr>
          <p:cNvPr id="5" name="Immagine 4" descr="Immagine che contiene persona, vestiti, Viso umano, interno&#10;&#10;Descrizione generata automaticamente">
            <a:extLst>
              <a:ext uri="{FF2B5EF4-FFF2-40B4-BE49-F238E27FC236}">
                <a16:creationId xmlns:a16="http://schemas.microsoft.com/office/drawing/2014/main" id="{5F300F22-24EF-2131-F960-F32645397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15490" y="2495803"/>
            <a:ext cx="4663440" cy="3497580"/>
          </a:xfrm>
          <a:prstGeom prst="rect">
            <a:avLst/>
          </a:prstGeom>
        </p:spPr>
      </p:pic>
      <p:pic>
        <p:nvPicPr>
          <p:cNvPr id="2" name="Immagine 1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E0AD3CE9-D692-8BBB-751D-559F372B8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819" y="79898"/>
            <a:ext cx="1133442" cy="8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86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00559C5E-200A-072F-E7A1-074DA8F79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endParaRPr lang="it-IT" noProof="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371EEC3-B52E-018F-C527-22805EFF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it-IT" noProof="0" smtClean="0"/>
              <a:pPr rtl="0">
                <a:spcAft>
                  <a:spcPts val="600"/>
                </a:spcAft>
              </a:pPr>
              <a:t>11</a:t>
            </a:fld>
            <a:endParaRPr lang="it-IT" noProof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B6519EB-B09D-5A44-05F7-589B1236F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anchor="ctr">
            <a:normAutofit/>
          </a:bodyPr>
          <a:lstStyle/>
          <a:p>
            <a:pPr algn="ctr"/>
            <a:r>
              <a:rPr lang="it-IT" dirty="0"/>
              <a:t>La Palestra Teatro</a:t>
            </a:r>
          </a:p>
        </p:txBody>
      </p:sp>
      <p:pic>
        <p:nvPicPr>
          <p:cNvPr id="5" name="Immagine 4" descr="Immagine che contiene vestiti, persona, Danza, calzature&#10;&#10;Descrizione generata automaticamente">
            <a:extLst>
              <a:ext uri="{FF2B5EF4-FFF2-40B4-BE49-F238E27FC236}">
                <a16:creationId xmlns:a16="http://schemas.microsoft.com/office/drawing/2014/main" id="{42D3BEC8-C1C0-320F-4642-2D4684787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058" y="1533526"/>
            <a:ext cx="2916617" cy="5185097"/>
          </a:xfrm>
          <a:prstGeom prst="rect">
            <a:avLst/>
          </a:prstGeom>
        </p:spPr>
      </p:pic>
      <p:pic>
        <p:nvPicPr>
          <p:cNvPr id="8" name="Immagine 7" descr="Immagine che contiene vestiti, persona, Danza, evento&#10;&#10;Descrizione generata automaticamente">
            <a:extLst>
              <a:ext uri="{FF2B5EF4-FFF2-40B4-BE49-F238E27FC236}">
                <a16:creationId xmlns:a16="http://schemas.microsoft.com/office/drawing/2014/main" id="{D9C99B30-802A-C967-4622-D9E554CB5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9102">
            <a:off x="6744627" y="429149"/>
            <a:ext cx="4520584" cy="6027445"/>
          </a:xfrm>
          <a:prstGeom prst="rect">
            <a:avLst/>
          </a:prstGeom>
        </p:spPr>
      </p:pic>
      <p:pic>
        <p:nvPicPr>
          <p:cNvPr id="2" name="Immagine 1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8705C1DE-2F54-1312-1D52-18D53B0BE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748" y="206733"/>
            <a:ext cx="1117252" cy="88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5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60438" y="933007"/>
            <a:ext cx="3624935" cy="1091949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3300" dirty="0"/>
              <a:t>Per i nostri ospiti</a:t>
            </a:r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>
          <a:blip r:embed="rId3"/>
          <a:srcRect t="5380" b="5380"/>
          <a:stretch/>
        </p:blipFill>
        <p:spPr>
          <a:xfrm>
            <a:off x="3550548" y="317156"/>
            <a:ext cx="8495014" cy="5685664"/>
          </a:xfr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715930"/>
            <a:ext cx="2639323" cy="824914"/>
          </a:xfrm>
        </p:spPr>
        <p:txBody>
          <a:bodyPr rtlCol="0"/>
          <a:lstStyle/>
          <a:p>
            <a:pPr rtl="0"/>
            <a:r>
              <a:rPr lang="it-IT"/>
              <a:t>AGGIUNGERE UN PIÈ DI PAGINA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smtClean="0"/>
              <a:pPr rtl="0"/>
              <a:t>12</a:t>
            </a:fld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3E1F952-57EA-FD90-CFD5-5643FFFE6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20" y="2211420"/>
            <a:ext cx="3374858" cy="449981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B63F76A-1C4E-FD9A-013C-0119A8433C64}"/>
              </a:ext>
            </a:extLst>
          </p:cNvPr>
          <p:cNvSpPr txBox="1"/>
          <p:nvPr/>
        </p:nvSpPr>
        <p:spPr>
          <a:xfrm>
            <a:off x="7581900" y="5629275"/>
            <a:ext cx="3249228" cy="911568"/>
          </a:xfrm>
          <a:prstGeom prst="rect">
            <a:avLst/>
          </a:prstGeom>
          <a:solidFill>
            <a:srgbClr val="00B0F0"/>
          </a:solidFill>
        </p:spPr>
        <p:txBody>
          <a:bodyPr vert="horz" lIns="144000" tIns="108000" rIns="108000" bIns="108000" rtlCol="0" anchor="ctr" anchorCtr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000" b="1" dirty="0">
                <a:solidFill>
                  <a:schemeClr val="bg1"/>
                </a:solidFill>
              </a:rPr>
              <a:t>LA CASA DI ACCOGLIENZA</a:t>
            </a:r>
          </a:p>
        </p:txBody>
      </p:sp>
      <p:pic>
        <p:nvPicPr>
          <p:cNvPr id="6" name="Immagine 5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845F5387-73D2-9894-5F7F-32CA1F87C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39" y="0"/>
            <a:ext cx="1133722" cy="8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902" y="5160397"/>
            <a:ext cx="6066845" cy="1201479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2800" dirty="0"/>
              <a:t>Le Famiglie – i Volontari – i Funzionari vi aspettano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smtClean="0"/>
              <a:t>13</a:t>
            </a:fld>
            <a:endParaRPr lang="it-IT"/>
          </a:p>
        </p:txBody>
      </p:sp>
      <p:pic>
        <p:nvPicPr>
          <p:cNvPr id="7" name="Immagine 6" descr="Immagine che contiene vestiti, persona, aria aperta, calzature&#10;&#10;Descrizione generata automaticamente">
            <a:extLst>
              <a:ext uri="{FF2B5EF4-FFF2-40B4-BE49-F238E27FC236}">
                <a16:creationId xmlns:a16="http://schemas.microsoft.com/office/drawing/2014/main" id="{197B7C4A-49F0-BE30-B93D-616375867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99" y="1366640"/>
            <a:ext cx="3708232" cy="494430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CDCBA5E-ABB7-A99E-3882-DA098C7AB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884" y="248263"/>
            <a:ext cx="3397853" cy="4530471"/>
          </a:xfrm>
          <a:prstGeom prst="rect">
            <a:avLst/>
          </a:prstGeom>
        </p:spPr>
      </p:pic>
      <p:pic>
        <p:nvPicPr>
          <p:cNvPr id="5" name="Immagine 4" descr="Immagine che contiene Viso umano, persona, sorriso, vestiti&#10;&#10;Descrizione generata automaticamente">
            <a:extLst>
              <a:ext uri="{FF2B5EF4-FFF2-40B4-BE49-F238E27FC236}">
                <a16:creationId xmlns:a16="http://schemas.microsoft.com/office/drawing/2014/main" id="{63ACAA18-2B5D-F335-0385-6B71E5CC9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768" y="1780630"/>
            <a:ext cx="3999277" cy="2999458"/>
          </a:xfrm>
          <a:prstGeom prst="rect">
            <a:avLst/>
          </a:prstGeom>
        </p:spPr>
      </p:pic>
      <p:pic>
        <p:nvPicPr>
          <p:cNvPr id="3" name="Immagine 2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1409A7B-237F-FA7A-FDC1-B1CA8E1AD5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6149" y="162576"/>
            <a:ext cx="1567810" cy="12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">
            <a:extLst>
              <a:ext uri="{FF2B5EF4-FFF2-40B4-BE49-F238E27FC236}">
                <a16:creationId xmlns:a16="http://schemas.microsoft.com/office/drawing/2014/main" id="{83961182-BCCB-1677-3828-BCE9F3A62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>
            <a:off x="8126323" y="5127866"/>
            <a:ext cx="3963590" cy="858767"/>
          </a:xfrm>
        </p:spPr>
        <p:txBody>
          <a:bodyPr/>
          <a:lstStyle/>
          <a:p>
            <a:pPr algn="ctr"/>
            <a:r>
              <a:rPr lang="en-US" dirty="0" err="1"/>
              <a:t>Quaresima</a:t>
            </a:r>
            <a:r>
              <a:rPr lang="en-US" dirty="0"/>
              <a:t> di </a:t>
            </a:r>
            <a:r>
              <a:rPr lang="en-US" dirty="0" err="1"/>
              <a:t>fraternità</a:t>
            </a:r>
            <a:r>
              <a:rPr lang="en-US" dirty="0"/>
              <a:t> 2025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>
            <a:normAutofit/>
          </a:bodyPr>
          <a:lstStyle/>
          <a:p>
            <a:pPr rtl="0"/>
            <a:r>
              <a:rPr lang="it-IT"/>
              <a:t>Sostieni il nostro sogno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/>
          <a:p>
            <a:pPr rtl="0"/>
            <a:r>
              <a:rPr lang="it-IT" sz="2200" dirty="0"/>
              <a:t>Scuola Rosa Azul</a:t>
            </a:r>
          </a:p>
        </p:txBody>
      </p:sp>
      <p:pic>
        <p:nvPicPr>
          <p:cNvPr id="13" name="Segnaposto immagine 12" descr="Immagine che contiene vestiti, calzature, persona, Viso umano&#10;&#10;Descrizione generata automaticamente">
            <a:extLst>
              <a:ext uri="{FF2B5EF4-FFF2-40B4-BE49-F238E27FC236}">
                <a16:creationId xmlns:a16="http://schemas.microsoft.com/office/drawing/2014/main" id="{DAB92CDD-BA09-289C-2588-792EE2DA8A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8013" b="18013"/>
          <a:stretch>
            <a:fillRect/>
          </a:stretch>
        </p:blipFill>
        <p:spPr>
          <a:xfrm>
            <a:off x="90" y="1115082"/>
            <a:ext cx="6010185" cy="5126545"/>
          </a:xfrm>
        </p:spPr>
      </p:pic>
      <p:pic>
        <p:nvPicPr>
          <p:cNvPr id="3" name="Immagine 2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9D025CB5-9D7B-7E36-A708-642582945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369" y="3177"/>
            <a:ext cx="1564426" cy="123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831875E-461E-20FC-E435-A8DE5F01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15</a:t>
            </a:fld>
            <a:endParaRPr lang="it-IT" noProof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818F6882-A1E0-91D0-4FF8-526F848D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AIUTARCI</a:t>
            </a:r>
          </a:p>
        </p:txBody>
      </p:sp>
      <p:sp>
        <p:nvSpPr>
          <p:cNvPr id="9" name="Segnaposto testo 1">
            <a:extLst>
              <a:ext uri="{FF2B5EF4-FFF2-40B4-BE49-F238E27FC236}">
                <a16:creationId xmlns:a16="http://schemas.microsoft.com/office/drawing/2014/main" id="{0DA8DD60-BCB1-D369-094A-BA7FABD75936}"/>
              </a:ext>
            </a:extLst>
          </p:cNvPr>
          <p:cNvSpPr txBox="1">
            <a:spLocks/>
          </p:cNvSpPr>
          <p:nvPr/>
        </p:nvSpPr>
        <p:spPr>
          <a:xfrm>
            <a:off x="3757771" y="2253347"/>
            <a:ext cx="3913632" cy="804672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it-IT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C626288F-F339-7301-8C7B-3356F04468C0}"/>
              </a:ext>
            </a:extLst>
          </p:cNvPr>
          <p:cNvSpPr txBox="1">
            <a:spLocks/>
          </p:cNvSpPr>
          <p:nvPr/>
        </p:nvSpPr>
        <p:spPr>
          <a:xfrm>
            <a:off x="2401294" y="2373244"/>
            <a:ext cx="8181892" cy="3572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4000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Dona il tuo </a:t>
            </a:r>
            <a:r>
              <a:rPr lang="it-IT" sz="8600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5 x MILLE</a:t>
            </a:r>
          </a:p>
          <a:p>
            <a:pPr algn="ctr"/>
            <a:r>
              <a:rPr lang="it-IT" sz="4000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alla compilazione della Dichiarazione dei Redditi</a:t>
            </a:r>
          </a:p>
          <a:p>
            <a:pPr algn="ctr"/>
            <a:r>
              <a:rPr lang="it-IT" sz="4000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Inserendo il nostro Codice fiscale </a:t>
            </a:r>
          </a:p>
          <a:p>
            <a:pPr algn="ctr"/>
            <a:r>
              <a:rPr lang="it-IT" sz="4000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nella Casella dedicata al</a:t>
            </a:r>
          </a:p>
          <a:p>
            <a:pPr algn="ctr"/>
            <a:r>
              <a:rPr lang="it-IT" sz="4000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Sostegno degli Enti del Terzo Settore, </a:t>
            </a:r>
            <a:r>
              <a:rPr lang="it-IT" sz="4000" dirty="0" err="1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etc</a:t>
            </a:r>
            <a:r>
              <a:rPr lang="it-IT" sz="4000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…</a:t>
            </a:r>
          </a:p>
          <a:p>
            <a:pPr algn="ctr"/>
            <a:endParaRPr lang="it-IT" sz="4000" dirty="0">
              <a:solidFill>
                <a:schemeClr val="accent2"/>
              </a:solidFill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pPr algn="ctr"/>
            <a:r>
              <a:rPr lang="it-IT" sz="8600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06409850010</a:t>
            </a:r>
          </a:p>
          <a:p>
            <a:endParaRPr lang="it-IT" u="sng" dirty="0">
              <a:solidFill>
                <a:schemeClr val="accent2"/>
              </a:solidFill>
            </a:endParaRPr>
          </a:p>
        </p:txBody>
      </p:sp>
      <p:pic>
        <p:nvPicPr>
          <p:cNvPr id="2" name="Immagine 1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C9B00D1-0D27-0F09-F05C-B6C25E630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326" y="317513"/>
            <a:ext cx="2168470" cy="17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73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D4F31B2-529B-61B3-EC9C-EEF63095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16</a:t>
            </a:fld>
            <a:endParaRPr lang="it-IT" noProof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A25AD4E-113C-0836-151F-7F43D66F0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AIUTARCI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A0E47C4-9293-F235-779C-6AB1053738F5}"/>
              </a:ext>
            </a:extLst>
          </p:cNvPr>
          <p:cNvSpPr txBox="1">
            <a:spLocks/>
          </p:cNvSpPr>
          <p:nvPr/>
        </p:nvSpPr>
        <p:spPr>
          <a:xfrm>
            <a:off x="1269512" y="2902581"/>
            <a:ext cx="10290359" cy="2234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000" b="1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OFFERTE NON DEDUCIBILI</a:t>
            </a:r>
          </a:p>
          <a:p>
            <a:pPr algn="ctr"/>
            <a:r>
              <a:rPr lang="it-IT" sz="3000" b="1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IBAN: </a:t>
            </a:r>
            <a:r>
              <a:rPr lang="it-IT" sz="3000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IT20M0200801058000001206738</a:t>
            </a:r>
          </a:p>
          <a:p>
            <a:pPr algn="ctr"/>
            <a:r>
              <a:rPr lang="it-IT" sz="3000" b="1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Intestato a: </a:t>
            </a:r>
            <a:r>
              <a:rPr lang="it-IT" sz="3000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Parietti Isidoro</a:t>
            </a:r>
          </a:p>
          <a:p>
            <a:pPr algn="ctr"/>
            <a:r>
              <a:rPr lang="it-IT" sz="3000" b="1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Causale: </a:t>
            </a:r>
            <a:r>
              <a:rPr lang="it-IT" sz="3000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per attività Brasile</a:t>
            </a:r>
          </a:p>
          <a:p>
            <a:endParaRPr lang="it-IT" u="sng" dirty="0">
              <a:solidFill>
                <a:schemeClr val="accent2"/>
              </a:solidFill>
            </a:endParaRPr>
          </a:p>
        </p:txBody>
      </p:sp>
      <p:pic>
        <p:nvPicPr>
          <p:cNvPr id="2" name="Immagine 1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F9609833-EB72-64A2-A7BD-75F173DEB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354" y="522472"/>
            <a:ext cx="2192442" cy="173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A5EB2E5-70AA-5B04-39E4-E2B0F2A9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17</a:t>
            </a:fld>
            <a:endParaRPr lang="it-IT" noProof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79272304-D0BB-6B4F-BF42-6FDCFEE9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AIUTARCI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FFF9412-B83B-5B3B-9304-43EE41268FFF}"/>
              </a:ext>
            </a:extLst>
          </p:cNvPr>
          <p:cNvSpPr txBox="1">
            <a:spLocks/>
          </p:cNvSpPr>
          <p:nvPr/>
        </p:nvSpPr>
        <p:spPr>
          <a:xfrm>
            <a:off x="946205" y="2079280"/>
            <a:ext cx="10718359" cy="484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000" b="1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OFFERTE DETRAIBILI</a:t>
            </a:r>
          </a:p>
          <a:p>
            <a:pPr algn="ctr"/>
            <a:r>
              <a:rPr lang="it-IT" sz="3000" b="1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Indicare nel bonifico i seguenti dati:</a:t>
            </a:r>
          </a:p>
          <a:p>
            <a:pPr algn="ctr"/>
            <a:r>
              <a:rPr lang="it-IT" sz="3000" b="1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IBAN: </a:t>
            </a:r>
            <a:r>
              <a:rPr lang="it-IT" sz="3000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IT28U0501801000000011232675</a:t>
            </a:r>
          </a:p>
          <a:p>
            <a:pPr algn="ctr"/>
            <a:r>
              <a:rPr lang="it-IT" sz="3000" b="1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Intestato a: </a:t>
            </a:r>
            <a:r>
              <a:rPr lang="it-IT" sz="3000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Cooperativa Sociale La Rosa Blu </a:t>
            </a:r>
            <a:r>
              <a:rPr lang="it-IT" sz="3000" dirty="0" err="1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aRL</a:t>
            </a:r>
            <a:r>
              <a:rPr lang="it-IT" sz="3000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Onlus</a:t>
            </a:r>
          </a:p>
          <a:p>
            <a:pPr algn="ctr"/>
            <a:r>
              <a:rPr lang="it-IT" sz="3000" b="1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Causale: </a:t>
            </a:r>
            <a:r>
              <a:rPr lang="it-IT" sz="3000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dati anagrafici, indirizzo, codice fiscale</a:t>
            </a:r>
          </a:p>
          <a:p>
            <a:pPr algn="ctr"/>
            <a:r>
              <a:rPr lang="it-IT" sz="3000" b="1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  </a:t>
            </a:r>
            <a:r>
              <a:rPr lang="it-IT" sz="3000" b="1" dirty="0">
                <a:solidFill>
                  <a:schemeClr val="accent2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 la dicitura obbligatoria:</a:t>
            </a:r>
          </a:p>
          <a:p>
            <a:pPr algn="ctr"/>
            <a:r>
              <a:rPr lang="it-IT" sz="3000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«Contributo a Cooperativa Sociale ONLUS </a:t>
            </a:r>
          </a:p>
          <a:p>
            <a:pPr algn="ctr"/>
            <a:r>
              <a:rPr lang="it-IT" sz="3000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ai sensi D. </a:t>
            </a:r>
            <a:r>
              <a:rPr lang="it-IT" sz="3000" dirty="0" err="1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L.vo</a:t>
            </a:r>
            <a:r>
              <a:rPr lang="it-IT" sz="3000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460/97 art. 13»</a:t>
            </a:r>
          </a:p>
          <a:p>
            <a:pPr algn="ctr"/>
            <a:endParaRPr lang="it-IT" sz="8600" b="1" dirty="0">
              <a:solidFill>
                <a:srgbClr val="FF0000"/>
              </a:solidFill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endParaRPr lang="it-IT" u="sng" dirty="0">
              <a:solidFill>
                <a:schemeClr val="accent2"/>
              </a:solidFill>
            </a:endParaRPr>
          </a:p>
        </p:txBody>
      </p:sp>
      <p:pic>
        <p:nvPicPr>
          <p:cNvPr id="4" name="Immagine 3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B17E353-EF8A-9CAD-81C8-EFCB79005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678" y="317513"/>
            <a:ext cx="2147117" cy="16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39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79205"/>
            <a:ext cx="4391191" cy="1325563"/>
          </a:xfrm>
        </p:spPr>
        <p:txBody>
          <a:bodyPr rtlCol="0" anchor="t">
            <a:normAutofit/>
          </a:bodyPr>
          <a:lstStyle/>
          <a:p>
            <a:pPr algn="ctr" rtl="0"/>
            <a:br>
              <a:rPr lang="it-IT" sz="3600" dirty="0"/>
            </a:br>
            <a:r>
              <a:rPr lang="it-IT" sz="3600" dirty="0"/>
              <a:t>GRAZIE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E495B20-FF2C-4679-89D6-BE7A90DA9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53505" y="1364973"/>
            <a:ext cx="8984974" cy="2151046"/>
          </a:xfrm>
        </p:spPr>
        <p:txBody>
          <a:bodyPr rtlCol="0">
            <a:normAutofit fontScale="62500" lnSpcReduction="20000"/>
          </a:bodyPr>
          <a:lstStyle/>
          <a:p>
            <a:pPr rtl="0"/>
            <a:r>
              <a:rPr lang="it-IT" u="sng" dirty="0">
                <a:solidFill>
                  <a:schemeClr val="accent2"/>
                </a:solidFill>
                <a:hlinkClick r:id="rId3"/>
              </a:rPr>
              <a:t>www.rosaazul-brasile.it</a:t>
            </a:r>
            <a:endParaRPr lang="it-IT" u="sng" dirty="0">
              <a:solidFill>
                <a:schemeClr val="accent2"/>
              </a:solidFill>
            </a:endParaRPr>
          </a:p>
          <a:p>
            <a:pPr rtl="0"/>
            <a:endParaRPr lang="it-IT" u="sng" dirty="0">
              <a:solidFill>
                <a:schemeClr val="accent2"/>
              </a:solidFill>
            </a:endParaRPr>
          </a:p>
          <a:p>
            <a:pPr rtl="0"/>
            <a:r>
              <a:rPr lang="it-IT" u="sng" dirty="0">
                <a:solidFill>
                  <a:schemeClr val="accent2"/>
                </a:solidFill>
              </a:rPr>
              <a:t>info@cooplarosablu.it</a:t>
            </a:r>
          </a:p>
          <a:p>
            <a:pPr rtl="0"/>
            <a:r>
              <a:rPr lang="it-IT" u="sng" dirty="0">
                <a:solidFill>
                  <a:schemeClr val="accent2"/>
                </a:solidFill>
              </a:rPr>
              <a:t> isidoro.parietti@hotmail.com </a:t>
            </a:r>
          </a:p>
        </p:txBody>
      </p:sp>
      <p:pic>
        <p:nvPicPr>
          <p:cNvPr id="2" name="Immagine 1" descr="Immagine che contiene vestiti, persona, sorriso, aria aperta&#10;&#10;Descrizione generata automaticamente">
            <a:extLst>
              <a:ext uri="{FF2B5EF4-FFF2-40B4-BE49-F238E27FC236}">
                <a16:creationId xmlns:a16="http://schemas.microsoft.com/office/drawing/2014/main" id="{95432FB0-5903-3979-B0F9-82815DD2D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924" y="3516019"/>
            <a:ext cx="6472137" cy="3225412"/>
          </a:xfrm>
          <a:prstGeom prst="rect">
            <a:avLst/>
          </a:prstGeom>
        </p:spPr>
      </p:pic>
      <p:pic>
        <p:nvPicPr>
          <p:cNvPr id="3" name="Immagine 2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6179CC9D-556C-2037-E902-2298A90F9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9108" y="317513"/>
            <a:ext cx="2089862" cy="164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8D290DBB-B051-6579-97FE-3ABA0CABADC9}"/>
              </a:ext>
            </a:extLst>
          </p:cNvPr>
          <p:cNvSpPr txBox="1">
            <a:spLocks/>
          </p:cNvSpPr>
          <p:nvPr/>
        </p:nvSpPr>
        <p:spPr>
          <a:xfrm>
            <a:off x="911224" y="2252133"/>
            <a:ext cx="3939443" cy="989588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72000" rIns="91440" bIns="720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Brasile – Bahia - </a:t>
            </a:r>
            <a:r>
              <a:rPr lang="it-IT" sz="2400" b="1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Trancoso</a:t>
            </a:r>
            <a:r>
              <a:rPr lang="it-IT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indent="0">
              <a:buNone/>
            </a:pPr>
            <a:r>
              <a:rPr lang="it-IT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 paradiso nella natura</a:t>
            </a:r>
            <a:endParaRPr lang="it-IT" sz="24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1225" y="5945824"/>
            <a:ext cx="2639323" cy="365125"/>
          </a:xfrm>
        </p:spPr>
        <p:txBody>
          <a:bodyPr vert="horz" lIns="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1200" b="1" kern="1200">
                <a:latin typeface="+mj-lt"/>
                <a:ea typeface="+mn-ea"/>
                <a:cs typeface="+mn-cs"/>
              </a:rPr>
              <a:t>AGGIUNGI UN 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it-IT" smtClean="0"/>
              <a:pPr>
                <a:spcAft>
                  <a:spcPts val="600"/>
                </a:spcAft>
              </a:pPr>
              <a:t>2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46111" y="974881"/>
            <a:ext cx="3933620" cy="7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b="1" kern="1200" dirty="0">
                <a:latin typeface="+mj-lt"/>
                <a:ea typeface="+mj-ea"/>
                <a:cs typeface="+mj-cs"/>
              </a:rPr>
              <a:t>Dove siamo</a:t>
            </a:r>
          </a:p>
        </p:txBody>
      </p:sp>
      <p:pic>
        <p:nvPicPr>
          <p:cNvPr id="1028" name="Picture 4" descr="Prado a nova Trancoso na Bahia - Porto Índio Empreendimentos ...">
            <a:extLst>
              <a:ext uri="{FF2B5EF4-FFF2-40B4-BE49-F238E27FC236}">
                <a16:creationId xmlns:a16="http://schemas.microsoft.com/office/drawing/2014/main" id="{872179FD-572A-625F-8868-A471A61E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1" y="3429000"/>
            <a:ext cx="4852750" cy="323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egnaposto immagine 6" descr="Immagine che contiene testo, mappa, atlante, diagramma&#10;&#10;Descrizione generata automaticamente">
            <a:extLst>
              <a:ext uri="{FF2B5EF4-FFF2-40B4-BE49-F238E27FC236}">
                <a16:creationId xmlns:a16="http://schemas.microsoft.com/office/drawing/2014/main" id="{46FD16C5-CFFF-BC0F-AB0A-0A73EF7768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131" r="2131"/>
          <a:stretch>
            <a:fillRect/>
          </a:stretch>
        </p:blipFill>
        <p:spPr/>
      </p:pic>
      <p:pic>
        <p:nvPicPr>
          <p:cNvPr id="4" name="Immagine 3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44038F53-4D9C-8ACD-E102-FF2AA8F0E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85" y="59709"/>
            <a:ext cx="1027121" cy="81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D1525BF-8697-F614-B79C-86D38E88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98C0CDE5-970C-4CC4-BF43-0DA127E73E82}" type="slidenum">
              <a:rPr lang="it-IT" noProof="0" smtClean="0"/>
              <a:pPr rtl="0">
                <a:spcAft>
                  <a:spcPts val="600"/>
                </a:spcAft>
              </a:pPr>
              <a:t>3</a:t>
            </a:fld>
            <a:endParaRPr lang="it-IT" noProof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EEA39918-5133-BA98-E3D0-1BC427FD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9264" y="228563"/>
            <a:ext cx="4947504" cy="137274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Un </a:t>
            </a:r>
            <a:r>
              <a:rPr lang="en-US" sz="3600" dirty="0" err="1"/>
              <a:t>ambiente</a:t>
            </a:r>
            <a:r>
              <a:rPr lang="en-US" sz="3600" dirty="0"/>
              <a:t> di </a:t>
            </a:r>
            <a:r>
              <a:rPr lang="en-US" sz="3600" dirty="0" err="1"/>
              <a:t>grandi</a:t>
            </a:r>
            <a:r>
              <a:rPr lang="en-US" sz="3600" dirty="0"/>
              <a:t> </a:t>
            </a:r>
            <a:r>
              <a:rPr lang="en-US" sz="3600" dirty="0" err="1"/>
              <a:t>disparità</a:t>
            </a:r>
            <a:r>
              <a:rPr lang="en-US" sz="3600" dirty="0"/>
              <a:t> </a:t>
            </a:r>
            <a:r>
              <a:rPr lang="en-US" sz="3600" dirty="0" err="1"/>
              <a:t>sociali</a:t>
            </a:r>
            <a:endParaRPr lang="en-US" sz="3600" dirty="0"/>
          </a:p>
        </p:txBody>
      </p:sp>
      <p:pic>
        <p:nvPicPr>
          <p:cNvPr id="8" name="Immagine 7" descr="Immagine che contiene aria aperta, albero, mammifero, edificio&#10;&#10;Descrizione generata automaticamente">
            <a:extLst>
              <a:ext uri="{FF2B5EF4-FFF2-40B4-BE49-F238E27FC236}">
                <a16:creationId xmlns:a16="http://schemas.microsoft.com/office/drawing/2014/main" id="{B34CFEB6-6AEF-9E9D-6CED-D4E85BB947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96" r="-3" b="-3"/>
          <a:stretch/>
        </p:blipFill>
        <p:spPr>
          <a:xfrm>
            <a:off x="7227585" y="668242"/>
            <a:ext cx="4578415" cy="3513233"/>
          </a:xfrm>
          <a:prstGeom prst="rect">
            <a:avLst/>
          </a:prstGeom>
          <a:noFill/>
        </p:spPr>
      </p:pic>
      <p:pic>
        <p:nvPicPr>
          <p:cNvPr id="4" name="Immagine 3" descr="Immagine che contiene aria aperta, cielo, edificio, Albero di palma&#10;&#10;Descrizione generata automaticamente">
            <a:extLst>
              <a:ext uri="{FF2B5EF4-FFF2-40B4-BE49-F238E27FC236}">
                <a16:creationId xmlns:a16="http://schemas.microsoft.com/office/drawing/2014/main" id="{3FDE4025-8DCF-F567-27C2-3807FCD6C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967" y="2895600"/>
            <a:ext cx="5119367" cy="3415349"/>
          </a:xfrm>
          <a:prstGeom prst="rect">
            <a:avLst/>
          </a:prstGeom>
        </p:spPr>
      </p:pic>
      <p:pic>
        <p:nvPicPr>
          <p:cNvPr id="2" name="Immagine 1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145CA538-DA0C-C4AE-8F73-01669D6AD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311" y="5513801"/>
            <a:ext cx="1433381" cy="113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8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C6E9CE5-BF1F-E589-2656-CB7177CA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4</a:t>
            </a:fld>
            <a:endParaRPr lang="it-IT" noProof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29FFB02-346D-C924-1604-944D596DC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700" dirty="0"/>
              <a:t>Una scuola di ispirazione cristiana aperta a tutti</a:t>
            </a:r>
          </a:p>
        </p:txBody>
      </p:sp>
      <p:pic>
        <p:nvPicPr>
          <p:cNvPr id="14" name="Immagine 13" descr="Immagine che contiene aria aperta, erba, cielo, persona&#10;&#10;Descrizione generata automaticamente">
            <a:extLst>
              <a:ext uri="{FF2B5EF4-FFF2-40B4-BE49-F238E27FC236}">
                <a16:creationId xmlns:a16="http://schemas.microsoft.com/office/drawing/2014/main" id="{5C29E38F-25E8-9A1F-5CC4-4506AF409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857" y="2813679"/>
            <a:ext cx="2730506" cy="3793855"/>
          </a:xfrm>
          <a:prstGeom prst="rect">
            <a:avLst/>
          </a:prstGeom>
        </p:spPr>
      </p:pic>
      <p:pic>
        <p:nvPicPr>
          <p:cNvPr id="7" name="Segnaposto contenuto 6" descr="Immagine che contiene aria aperta, albero, cielo, persona&#10;&#10;Descrizione generata automaticamente">
            <a:extLst>
              <a:ext uri="{FF2B5EF4-FFF2-40B4-BE49-F238E27FC236}">
                <a16:creationId xmlns:a16="http://schemas.microsoft.com/office/drawing/2014/main" id="{2B23044A-D1C1-71B1-7E9E-55DD2EA7FB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055" y="1942690"/>
            <a:ext cx="5980432" cy="4485324"/>
          </a:xfrm>
        </p:spPr>
      </p:pic>
      <p:pic>
        <p:nvPicPr>
          <p:cNvPr id="16" name="Segnaposto contenuto 7" descr="Immagine che contiene persona, aria aperta, vestiti, paramento sacro&#10;&#10;Descrizione generata automaticamente">
            <a:extLst>
              <a:ext uri="{FF2B5EF4-FFF2-40B4-BE49-F238E27FC236}">
                <a16:creationId xmlns:a16="http://schemas.microsoft.com/office/drawing/2014/main" id="{EDE86FA9-9522-CA5E-6BEF-0BC6282C9B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318228" y="1144588"/>
            <a:ext cx="2674143" cy="3565525"/>
          </a:xfrm>
        </p:spPr>
      </p:pic>
      <p:pic>
        <p:nvPicPr>
          <p:cNvPr id="2" name="Immagine 1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48D250FC-C294-8837-4F33-55B1BDC50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170" y="151195"/>
            <a:ext cx="1258298" cy="99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94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46111" y="900739"/>
            <a:ext cx="3933620" cy="734415"/>
          </a:xfrm>
        </p:spPr>
        <p:txBody>
          <a:bodyPr rtlCol="0">
            <a:normAutofit/>
          </a:bodyPr>
          <a:lstStyle/>
          <a:p>
            <a:pPr rtl="0"/>
            <a:r>
              <a:rPr lang="it-IT" sz="3300" dirty="0"/>
              <a:t>Chi siamo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038" y="2213340"/>
            <a:ext cx="4892070" cy="804672"/>
          </a:xfrm>
        </p:spPr>
        <p:txBody>
          <a:bodyPr rtlCol="0"/>
          <a:lstStyle/>
          <a:p>
            <a:pPr algn="ctr" rtl="0"/>
            <a:r>
              <a:rPr lang="it-IT" dirty="0"/>
              <a:t>300 bambini e bambine dai 3 ai 10 anni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038" y="3341480"/>
            <a:ext cx="4801084" cy="3178590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it-IT" sz="2400" dirty="0"/>
              <a:t>Fondata nel 2005 da don Isidoro Parietti</a:t>
            </a:r>
          </a:p>
          <a:p>
            <a:pPr rtl="0"/>
            <a:r>
              <a:rPr lang="it-IT" sz="2400" dirty="0"/>
              <a:t>Attualmente comprende Scuola dell’Infanzia e Scuola elementare</a:t>
            </a:r>
          </a:p>
          <a:p>
            <a:pPr rtl="0"/>
            <a:r>
              <a:rPr lang="it-IT" sz="2400" dirty="0"/>
              <a:t>Le famiglie contribuiscono alla retta in base al loro reddito. Chi non può pagare riceve una borsa di studio fino al 100% del valore della retta, garantito dalle donazioni raccolte.</a:t>
            </a:r>
          </a:p>
          <a:p>
            <a:pPr rtl="0"/>
            <a:r>
              <a:rPr lang="it-IT" sz="2400" dirty="0"/>
              <a:t>La scuola offre anche servizi gratuiti alla comunità locale: gabinetto dentistico, campo sportivo, spazio di animazione teatrale, sostentamento alle famiglie in difficoltà.  </a:t>
            </a:r>
          </a:p>
          <a:p>
            <a:pPr marL="0" indent="0" rtl="0">
              <a:buNone/>
            </a:pPr>
            <a:endParaRPr lang="it-IT" dirty="0"/>
          </a:p>
        </p:txBody>
      </p:sp>
      <p:pic>
        <p:nvPicPr>
          <p:cNvPr id="17" name="Segnaposto immagine 16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 rot="720000">
            <a:off x="6384187" y="209524"/>
            <a:ext cx="4647699" cy="5472101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smtClean="0"/>
              <a:pPr rtl="0"/>
              <a:t>5</a:t>
            </a:fld>
            <a:endParaRPr lang="it-IT"/>
          </a:p>
        </p:txBody>
      </p:sp>
      <p:pic>
        <p:nvPicPr>
          <p:cNvPr id="3" name="Immagine 2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4FFC5370-546D-6AC1-5F63-DEE84769B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470" y="171458"/>
            <a:ext cx="1162293" cy="9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37870" y="826230"/>
            <a:ext cx="3960711" cy="1061509"/>
          </a:xfrm>
        </p:spPr>
        <p:txBody>
          <a:bodyPr rtlCol="0">
            <a:normAutofit/>
          </a:bodyPr>
          <a:lstStyle/>
          <a:p>
            <a:pPr rtl="0"/>
            <a:r>
              <a:rPr lang="it-IT" sz="3300" dirty="0"/>
              <a:t>3 OBIETTIVI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868" y="2252133"/>
            <a:ext cx="5554132" cy="3302000"/>
          </a:xfrm>
        </p:spPr>
        <p:txBody>
          <a:bodyPr tIns="180000" bIns="108000" rtlCol="0">
            <a:noAutofit/>
          </a:bodyPr>
          <a:lstStyle/>
          <a:p>
            <a:pPr rtl="0"/>
            <a:r>
              <a:rPr lang="it-IT" sz="2800" dirty="0"/>
              <a:t>1) 25.000 euro in 3 anni (2025-2028) cioè 25% della spesa totale</a:t>
            </a:r>
          </a:p>
          <a:p>
            <a:pPr rtl="0"/>
            <a:r>
              <a:rPr lang="it-IT" sz="2800" dirty="0"/>
              <a:t>2) Costruire aule supplementari per accogliere altri bambini bisognosi della comunità</a:t>
            </a:r>
          </a:p>
          <a:p>
            <a:pPr rtl="0"/>
            <a:r>
              <a:rPr lang="it-IT" sz="2800" dirty="0"/>
              <a:t>3) Ricevere Accreditamento nel Sistema Scolastico Nazionale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smtClean="0"/>
              <a:t>6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B0103BA-AF16-A37E-33B4-030C8A479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5971">
            <a:off x="6753331" y="683355"/>
            <a:ext cx="4177984" cy="5570645"/>
          </a:xfrm>
          <a:prstGeom prst="rect">
            <a:avLst/>
          </a:prstGeom>
        </p:spPr>
      </p:pic>
      <p:pic>
        <p:nvPicPr>
          <p:cNvPr id="2" name="Immagine 1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BCC1520D-7373-0FBB-B1FF-A861AA30F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499" y="280837"/>
            <a:ext cx="1285058" cy="101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02B3C-4C9F-2318-ECA8-1BD581486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CEA9379-A877-30D8-1491-5298146A2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743" y="5945824"/>
            <a:ext cx="6422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8C0CDE5-970C-4CC4-BF43-0DA127E73E82}" type="slidenum">
              <a:rPr lang="it-IT" smtClean="0"/>
              <a:pPr>
                <a:spcAft>
                  <a:spcPts val="600"/>
                </a:spcAft>
              </a:pPr>
              <a:t>7</a:t>
            </a:fld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CA1FFD6-2F5A-EBBB-B208-B7ADDCCD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60000">
            <a:off x="7354844" y="895259"/>
            <a:ext cx="4735459" cy="10125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3100" b="1" kern="1200" dirty="0">
                <a:latin typeface="+mj-lt"/>
                <a:ea typeface="+mj-ea"/>
                <a:cs typeface="+mj-cs"/>
              </a:rPr>
              <a:t>DIVENTIAMO AMICI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3D744D3-9D46-45BA-FA69-F14C1E2DE062}"/>
              </a:ext>
            </a:extLst>
          </p:cNvPr>
          <p:cNvSpPr txBox="1"/>
          <p:nvPr/>
        </p:nvSpPr>
        <p:spPr>
          <a:xfrm>
            <a:off x="1568425" y="5581142"/>
            <a:ext cx="4347933" cy="1094488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vert="horz" lIns="144000" tIns="108000" rIns="108000" bIns="10800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VIDEOCHIAMATE con famiglie brasiliane, operatori e volontari della Scuola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2D97CE9-12D5-C7CE-5C6F-20AA9F45CD19}"/>
              </a:ext>
            </a:extLst>
          </p:cNvPr>
          <p:cNvSpPr txBox="1"/>
          <p:nvPr/>
        </p:nvSpPr>
        <p:spPr>
          <a:xfrm>
            <a:off x="7314892" y="3654591"/>
            <a:ext cx="4347933" cy="1408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it-IT" sz="1600" kern="1200" dirty="0">
              <a:solidFill>
                <a:schemeClr val="accent4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Immagine 8" descr="Immagine che contiene Viso umano, persona, vestiti, sorriso&#10;&#10;Descrizione generata automaticamente">
            <a:extLst>
              <a:ext uri="{FF2B5EF4-FFF2-40B4-BE49-F238E27FC236}">
                <a16:creationId xmlns:a16="http://schemas.microsoft.com/office/drawing/2014/main" id="{70DD81BF-B9A6-7AD3-500B-E871A99EE1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715" r="1" b="14066"/>
          <a:stretch/>
        </p:blipFill>
        <p:spPr>
          <a:xfrm>
            <a:off x="-694" y="10"/>
            <a:ext cx="6065966" cy="535581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9612E7-944B-732D-8835-BEEAC9804DAA}"/>
              </a:ext>
            </a:extLst>
          </p:cNvPr>
          <p:cNvSpPr txBox="1"/>
          <p:nvPr/>
        </p:nvSpPr>
        <p:spPr>
          <a:xfrm>
            <a:off x="6385552" y="2375692"/>
            <a:ext cx="5099319" cy="1853075"/>
          </a:xfrm>
          <a:prstGeom prst="rect">
            <a:avLst/>
          </a:prstGeom>
          <a:solidFill>
            <a:srgbClr val="00B050"/>
          </a:solidFill>
        </p:spPr>
        <p:txBody>
          <a:bodyPr vert="horz" lIns="144000" tIns="108000" rIns="108000" bIns="108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 bambini del catechismo o della scuola parrocchiale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possono scrivere, mandare video, creare degli amici di penna con i bambini della Scuola Rosa Azul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34E64E8-A137-FDAE-47E9-6CA4B76019A1}"/>
              </a:ext>
            </a:extLst>
          </p:cNvPr>
          <p:cNvSpPr txBox="1"/>
          <p:nvPr/>
        </p:nvSpPr>
        <p:spPr>
          <a:xfrm>
            <a:off x="6506765" y="4719642"/>
            <a:ext cx="4487827" cy="1408744"/>
          </a:xfrm>
          <a:prstGeom prst="rect">
            <a:avLst/>
          </a:prstGeom>
          <a:solidFill>
            <a:srgbClr val="00B0F0"/>
          </a:solidFill>
        </p:spPr>
        <p:txBody>
          <a:bodyPr vert="horz" lIns="144000" tIns="108000" rIns="108000" bIns="108000" rtlCol="0" anchor="ctr" anchorCtr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000" b="1" dirty="0">
                <a:solidFill>
                  <a:schemeClr val="bg1"/>
                </a:solidFill>
              </a:rPr>
              <a:t>ESPERIENZA SUL POSTO</a:t>
            </a:r>
            <a:endParaRPr lang="it-IT" sz="20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000" b="1" dirty="0">
                <a:solidFill>
                  <a:schemeClr val="bg1"/>
                </a:solidFill>
              </a:rPr>
              <a:t>Siamo felici di ospitarvi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Indicazioni in ultima pagina</a:t>
            </a:r>
          </a:p>
        </p:txBody>
      </p:sp>
      <p:pic>
        <p:nvPicPr>
          <p:cNvPr id="2" name="Immagine 1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E67C805D-67D3-D9B4-C79B-70A9198F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650" y="0"/>
            <a:ext cx="1210095" cy="95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5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DCB146D-74BA-91EA-4029-9B4A61621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8</a:t>
            </a:fld>
            <a:endParaRPr lang="it-IT" noProof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989F4B28-FB5D-AF1D-2E7D-A802F9D74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aule</a:t>
            </a:r>
          </a:p>
        </p:txBody>
      </p:sp>
      <p:pic>
        <p:nvPicPr>
          <p:cNvPr id="5" name="Immagine 4" descr="Immagine che contiene aria aperta, pianta, cielo, albero&#10;&#10;Descrizione generata automaticamente">
            <a:extLst>
              <a:ext uri="{FF2B5EF4-FFF2-40B4-BE49-F238E27FC236}">
                <a16:creationId xmlns:a16="http://schemas.microsoft.com/office/drawing/2014/main" id="{86041895-2076-B1DB-EFDF-BA919768F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01526" y="2157703"/>
            <a:ext cx="5266791" cy="3950093"/>
          </a:xfrm>
          <a:prstGeom prst="rect">
            <a:avLst/>
          </a:prstGeom>
        </p:spPr>
      </p:pic>
      <p:pic>
        <p:nvPicPr>
          <p:cNvPr id="11" name="Immagine 10" descr="Immagine che contiene vestiti, interno, Apprendimento, persona&#10;&#10;Descrizione generata automaticamente">
            <a:extLst>
              <a:ext uri="{FF2B5EF4-FFF2-40B4-BE49-F238E27FC236}">
                <a16:creationId xmlns:a16="http://schemas.microsoft.com/office/drawing/2014/main" id="{33CBC934-F45B-FC27-57D7-8CBB478B2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413" y="962526"/>
            <a:ext cx="4108785" cy="5478380"/>
          </a:xfrm>
          <a:prstGeom prst="rect">
            <a:avLst/>
          </a:prstGeom>
        </p:spPr>
      </p:pic>
      <p:pic>
        <p:nvPicPr>
          <p:cNvPr id="2" name="Immagine 1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FF2FB41-32E3-FBAC-444E-4211CEABE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894" y="139981"/>
            <a:ext cx="1079106" cy="8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62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24F7DD5-9FF9-5B8F-8271-46CCD177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D1BD449-A873-3D69-369E-50245B72A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9</a:t>
            </a:fld>
            <a:endParaRPr lang="it-IT" noProof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76B1EA6-1001-D11B-985C-B84234BC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 Bimbi</a:t>
            </a:r>
          </a:p>
        </p:txBody>
      </p:sp>
      <p:pic>
        <p:nvPicPr>
          <p:cNvPr id="7" name="Immagine 6" descr="Immagine che contiene persona, Viso umano, vestiti, mangiare&#10;&#10;Descrizione generata automaticamente">
            <a:extLst>
              <a:ext uri="{FF2B5EF4-FFF2-40B4-BE49-F238E27FC236}">
                <a16:creationId xmlns:a16="http://schemas.microsoft.com/office/drawing/2014/main" id="{2EF96635-01D1-B5D6-DEA8-B0F43570B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3496"/>
            <a:ext cx="4186989" cy="5582652"/>
          </a:xfrm>
          <a:prstGeom prst="rect">
            <a:avLst/>
          </a:prstGeom>
        </p:spPr>
      </p:pic>
      <p:pic>
        <p:nvPicPr>
          <p:cNvPr id="9" name="Immagine 8" descr="Immagine che contiene Viso umano, vestiti, persona, sorriso&#10;&#10;Descrizione generata automaticamente">
            <a:extLst>
              <a:ext uri="{FF2B5EF4-FFF2-40B4-BE49-F238E27FC236}">
                <a16:creationId xmlns:a16="http://schemas.microsoft.com/office/drawing/2014/main" id="{F08CB579-4E15-1519-7CDB-C33F76E0D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062" y="15255"/>
            <a:ext cx="3856192" cy="4156481"/>
          </a:xfrm>
          <a:prstGeom prst="rect">
            <a:avLst/>
          </a:prstGeom>
        </p:spPr>
      </p:pic>
      <p:pic>
        <p:nvPicPr>
          <p:cNvPr id="10" name="Segnaposto immagine 8">
            <a:extLst>
              <a:ext uri="{FF2B5EF4-FFF2-40B4-BE49-F238E27FC236}">
                <a16:creationId xmlns:a16="http://schemas.microsoft.com/office/drawing/2014/main" id="{84F78B46-8910-005C-7F68-D49E04D62F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59423" y="1649472"/>
            <a:ext cx="5632577" cy="4804454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</p:spPr>
      </p:pic>
      <p:pic>
        <p:nvPicPr>
          <p:cNvPr id="5" name="Immagine 4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C27ACF4-084B-ED84-543C-628F323D0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513" y="132769"/>
            <a:ext cx="1523863" cy="120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396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0958882_TF66931380_Win32" id="{1D83F399-C6BA-44CE-BD77-7401EED66D17}" vid="{12CA5B07-5EFF-4A8F-BB25-6A26D21B0D3B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E81C1D4-8108-455D-9BFD-68F4EBC73088}">
  <we:reference id="wa200005566" version="3.0.0.2" store="it-IT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{F196278A-3F32-4E82-84C2-74A89C8A2E9B}tf66931380_win32</Template>
  <TotalTime>522</TotalTime>
  <Words>418</Words>
  <Application>Microsoft Office PowerPoint</Application>
  <PresentationFormat>Widescreen</PresentationFormat>
  <Paragraphs>90</Paragraphs>
  <Slides>18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ADLaM Display</vt:lpstr>
      <vt:lpstr>Arial</vt:lpstr>
      <vt:lpstr>Calibri</vt:lpstr>
      <vt:lpstr>Comic Sans MS</vt:lpstr>
      <vt:lpstr>Franklin Gothic Book</vt:lpstr>
      <vt:lpstr>Tema di Office</vt:lpstr>
      <vt:lpstr>Scuola  Rosa Azul</vt:lpstr>
      <vt:lpstr>Dove siamo</vt:lpstr>
      <vt:lpstr>Un ambiente di grandi disparità sociali</vt:lpstr>
      <vt:lpstr>Una scuola di ispirazione cristiana aperta a tutti</vt:lpstr>
      <vt:lpstr>Chi siamo</vt:lpstr>
      <vt:lpstr>3 OBIETTIVI</vt:lpstr>
      <vt:lpstr>DIVENTIAMO AMICI</vt:lpstr>
      <vt:lpstr>Le aule</vt:lpstr>
      <vt:lpstr>I Bimbi</vt:lpstr>
      <vt:lpstr>…continua</vt:lpstr>
      <vt:lpstr>La Palestra Teatro</vt:lpstr>
      <vt:lpstr>Per i nostri ospiti</vt:lpstr>
      <vt:lpstr>Le Famiglie – i Volontari – i Funzionari vi aspettano</vt:lpstr>
      <vt:lpstr>Sostieni il nostro sogno</vt:lpstr>
      <vt:lpstr>COME AIUTARCI</vt:lpstr>
      <vt:lpstr>COME AIUTARCI</vt:lpstr>
      <vt:lpstr>COME AIUTARCI</vt:lpstr>
      <vt:lpstr> 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Davide Pavanello</dc:creator>
  <cp:lastModifiedBy>Annalisa Grande</cp:lastModifiedBy>
  <cp:revision>26</cp:revision>
  <cp:lastPrinted>2025-02-14T16:05:55Z</cp:lastPrinted>
  <dcterms:created xsi:type="dcterms:W3CDTF">2025-01-29T08:36:00Z</dcterms:created>
  <dcterms:modified xsi:type="dcterms:W3CDTF">2025-02-25T16:02:10Z</dcterms:modified>
</cp:coreProperties>
</file>